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6" r:id="rId3"/>
    <p:sldId id="297" r:id="rId4"/>
    <p:sldId id="294" r:id="rId5"/>
    <p:sldId id="312" r:id="rId6"/>
    <p:sldId id="298" r:id="rId7"/>
    <p:sldId id="295" r:id="rId8"/>
    <p:sldId id="313" r:id="rId9"/>
    <p:sldId id="296" r:id="rId10"/>
    <p:sldId id="314" r:id="rId11"/>
    <p:sldId id="300" r:id="rId12"/>
    <p:sldId id="302" r:id="rId13"/>
    <p:sldId id="306" r:id="rId14"/>
    <p:sldId id="308" r:id="rId15"/>
    <p:sldId id="310" r:id="rId16"/>
    <p:sldId id="311" r:id="rId17"/>
    <p:sldId id="31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80C535"/>
    <a:srgbClr val="FF6600"/>
    <a:srgbClr val="396497"/>
    <a:srgbClr val="3F6EA7"/>
    <a:srgbClr val="4A7EBB"/>
    <a:srgbClr val="FFCC00"/>
    <a:srgbClr val="CC4900"/>
    <a:srgbClr val="F5F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1D4E-BAC5-43AD-B916-DDA19C91931B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6F6A-5A33-465E-BED7-AFD61A680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8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E8888-A394-4F85-8584-1860E4AD0DF8}" type="slidenum">
              <a:rPr lang="en-AU" smtClean="0"/>
              <a:pPr/>
              <a:t>1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34252-7A9E-4FEA-8B1A-26E73D29D0AC}" type="slidenum">
              <a:rPr lang="en-AU" smtClean="0"/>
              <a:pPr/>
              <a:t>18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2C5FB61F-078B-4B80-BDC7-AAB6567E54E4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0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110EAF6-65D9-42B0-B6E5-CD90592DB703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0069175-FE15-4071-B105-767120D28141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1640" y="58052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15FA29D2-F567-403A-83A9-48E25291DDD2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9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BDB32EB7-0147-4A47-B50B-3B2DC8CAD91A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8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40B18D2C-C65E-4B20-B9D4-4DEC2400BE0C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25809D12-0F04-49EE-B935-6D3A650F5A8A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9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E03472AF-878E-43D0-9EE3-D9D12E9187D1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4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D2952A2-753B-4C84-B882-8D06D9DE4981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2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5E68096C-26B6-47BE-B4C7-0A617B4381A9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BE571F22-D4F4-415B-878B-B082C1028164}" type="datetime1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60" y="6629091"/>
            <a:ext cx="5472608" cy="18428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516D308-D0B5-4BC9-AA83-C98EB55A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8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  <a:alpha val="41000"/>
              </a:schemeClr>
            </a:gs>
            <a:gs pos="100000">
              <a:srgbClr val="F5F3AF">
                <a:alpha val="58000"/>
                <a:lumMod val="97000"/>
                <a:lumOff val="3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0" y="6526800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01C431-FDFF-4A2C-961A-089C0B79C46D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Calibri" pitchFamily="34" charset="0"/>
              </a:rPr>
              <a:pPr/>
              <a:t>‹#›</a:t>
            </a:fld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Calibri" pitchFamily="34" charset="0"/>
              </a:rPr>
              <a:t>/16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33860" y="6525344"/>
            <a:ext cx="492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Kerr et al. | Multiscale</a:t>
            </a:r>
            <a:r>
              <a:rPr lang="en-US" sz="1200" baseline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 modeling of Parkinson’s disease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 | CNS | July 16</a:t>
            </a:r>
            <a:r>
              <a:rPr lang="en-US" sz="1200" baseline="300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th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, 2013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31256"/>
            <a:ext cx="8215370" cy="96959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Garamond" pitchFamily="18" charset="0"/>
              </a:rPr>
              <a:t>Multiscale modeling </a:t>
            </a:r>
            <a:r>
              <a:rPr lang="en-US" sz="3600" b="1" smtClean="0">
                <a:solidFill>
                  <a:prstClr val="black"/>
                </a:solidFill>
                <a:latin typeface="Garamond" pitchFamily="18" charset="0"/>
              </a:rPr>
              <a:t>of </a:t>
            </a:r>
            <a:r>
              <a:rPr lang="en-US" sz="3600" b="1">
                <a:solidFill>
                  <a:prstClr val="black"/>
                </a:solidFill>
                <a:latin typeface="Garamond" pitchFamily="18" charset="0"/>
              </a:rPr>
              <a:t>cortical information flow in Parkinson's </a:t>
            </a:r>
            <a:r>
              <a:rPr lang="en-US" sz="3600" b="1" smtClean="0">
                <a:solidFill>
                  <a:prstClr val="black"/>
                </a:solidFill>
                <a:latin typeface="Garamond" pitchFamily="18" charset="0"/>
              </a:rPr>
              <a:t>disease</a:t>
            </a:r>
            <a:endParaRPr lang="en-AU" sz="38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55576" y="5373216"/>
            <a:ext cx="6400800" cy="7274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/>
            <a:r>
              <a:rPr lang="en-AU" sz="2800" b="1" smtClean="0">
                <a:solidFill>
                  <a:schemeClr val="bg1"/>
                </a:solidFill>
              </a:rPr>
              <a:t>Cliff Kerr, Sacha van Albada, Sam Neymotin, George Chadderdon, Peter Robinson, Bill Lytton</a:t>
            </a:r>
            <a:endParaRPr lang="en-AU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7788" y="6093296"/>
            <a:ext cx="8388424" cy="764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b="1" kern="0" smtClean="0">
                <a:solidFill>
                  <a:schemeClr val="bg1"/>
                </a:solidFill>
                <a:latin typeface="Garamond" pitchFamily="18" charset="0"/>
              </a:rPr>
              <a:t>Neurosimulation Laboratory, SUNY Downstate Medical Center</a:t>
            </a:r>
            <a:br>
              <a:rPr lang="en-AU" b="1" kern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b="1" u="sng" kern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ramond" pitchFamily="18" charset="0"/>
              </a:rPr>
              <a:t>www.neurosimlab.org</a:t>
            </a:r>
            <a:endParaRPr lang="en-AU" b="1" u="sng" kern="0" dirty="0">
              <a:solidFill>
                <a:schemeClr val="tx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816237" cy="46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field to network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099825"/>
            <a:ext cx="7416824" cy="53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59832" y="1052736"/>
            <a:ext cx="5832648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Field model dynamics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7293"/>
            <a:ext cx="2458616" cy="5059537"/>
          </a:xfrm>
        </p:spPr>
        <p:txBody>
          <a:bodyPr>
            <a:normAutofit fontScale="92500" lnSpcReduction="20000"/>
          </a:bodyPr>
          <a:lstStyle/>
          <a:p>
            <a:endParaRPr lang="en-AU" smtClean="0"/>
          </a:p>
          <a:p>
            <a:r>
              <a:rPr lang="en-AU" smtClean="0"/>
              <a:t>PD disrupts coherence between basal ganglia nuclei</a:t>
            </a:r>
          </a:p>
          <a:p>
            <a:endParaRPr lang="en-AU" smtClean="0"/>
          </a:p>
          <a:p>
            <a:r>
              <a:rPr lang="en-AU" smtClean="0"/>
              <a:t>PD changes spectral power in beta/gamma bands</a:t>
            </a:r>
            <a:endParaRPr lang="en-AU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59" y="1231727"/>
            <a:ext cx="5601205" cy="50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052736"/>
            <a:ext cx="7632848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model dynamics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0" y="1216340"/>
            <a:ext cx="7337561" cy="5116177"/>
          </a:xfrm>
        </p:spPr>
      </p:pic>
    </p:spTree>
    <p:extLst>
      <p:ext uri="{BB962C8B-B14F-4D97-AF65-F5344CB8AC3E}">
        <p14:creationId xmlns:p14="http://schemas.microsoft.com/office/powerpoint/2010/main" val="1159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1124744"/>
            <a:ext cx="6768752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spectra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88" y="1404959"/>
            <a:ext cx="5764232" cy="4688337"/>
          </a:xfrm>
        </p:spPr>
      </p:pic>
    </p:spTree>
    <p:extLst>
      <p:ext uri="{BB962C8B-B14F-4D97-AF65-F5344CB8AC3E}">
        <p14:creationId xmlns:p14="http://schemas.microsoft.com/office/powerpoint/2010/main" val="19075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1124744"/>
            <a:ext cx="6768752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Burst probability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26" y="1752996"/>
            <a:ext cx="5517949" cy="4196284"/>
          </a:xfrm>
        </p:spPr>
      </p:pic>
    </p:spTree>
    <p:extLst>
      <p:ext uri="{BB962C8B-B14F-4D97-AF65-F5344CB8AC3E}">
        <p14:creationId xmlns:p14="http://schemas.microsoft.com/office/powerpoint/2010/main" val="15245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1052736"/>
            <a:ext cx="784887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Granger causality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" y="1162917"/>
            <a:ext cx="7518134" cy="5218411"/>
          </a:xfrm>
        </p:spPr>
      </p:pic>
    </p:spTree>
    <p:extLst>
      <p:ext uri="{BB962C8B-B14F-4D97-AF65-F5344CB8AC3E}">
        <p14:creationId xmlns:p14="http://schemas.microsoft.com/office/powerpoint/2010/main" val="36107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246043"/>
          </a:xfrm>
        </p:spPr>
        <p:txBody>
          <a:bodyPr>
            <a:normAutofit/>
          </a:bodyPr>
          <a:lstStyle/>
          <a:p>
            <a:r>
              <a:rPr lang="en-AU" dirty="0" smtClean="0"/>
              <a:t>Model can reproduce many biomarkers of Parkinson’s disease (e.g. reduced cortical firing, increased coherence)</a:t>
            </a:r>
          </a:p>
          <a:p>
            <a:r>
              <a:rPr lang="en-AU" dirty="0" smtClean="0"/>
              <a:t>Granger </a:t>
            </a:r>
            <a:r>
              <a:rPr lang="en-AU" dirty="0"/>
              <a:t>causality </a:t>
            </a:r>
            <a:r>
              <a:rPr lang="en-AU" dirty="0" smtClean="0"/>
              <a:t>between cortical </a:t>
            </a:r>
            <a:r>
              <a:rPr lang="en-AU" dirty="0"/>
              <a:t>layers was markedly reduced in PD – possible explanation </a:t>
            </a:r>
            <a:r>
              <a:rPr lang="en-AU" dirty="0" smtClean="0"/>
              <a:t>of cognitive/motor deficits?</a:t>
            </a:r>
          </a:p>
          <a:p>
            <a:r>
              <a:rPr lang="en-AU" dirty="0"/>
              <a:t>Different input drives </a:t>
            </a:r>
            <a:r>
              <a:rPr lang="en-AU" dirty="0" smtClean="0"/>
              <a:t>had a </a:t>
            </a:r>
            <a:r>
              <a:rPr lang="en-AU" dirty="0"/>
              <a:t>major </a:t>
            </a:r>
            <a:r>
              <a:rPr lang="en-AU" dirty="0" smtClean="0"/>
              <a:t>effect </a:t>
            </a:r>
            <a:r>
              <a:rPr lang="en-AU" dirty="0"/>
              <a:t>on the model </a:t>
            </a:r>
            <a:r>
              <a:rPr lang="en-AU" dirty="0" smtClean="0"/>
              <a:t>dynamics</a:t>
            </a:r>
          </a:p>
          <a:p>
            <a:pPr lvl="1"/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Realistic inputs are preferable to white noise for </a:t>
            </a:r>
            <a:r>
              <a:rPr lang="en-AU" b="1" smtClean="0">
                <a:solidFill>
                  <a:schemeClr val="accent6">
                    <a:lumMod val="75000"/>
                  </a:schemeClr>
                </a:solidFill>
              </a:rPr>
              <a:t>driving </a:t>
            </a:r>
            <a:r>
              <a:rPr lang="en-AU" b="1" smtClean="0">
                <a:solidFill>
                  <a:schemeClr val="accent6">
                    <a:lumMod val="75000"/>
                  </a:schemeClr>
                </a:solidFill>
              </a:rPr>
              <a:t>spiking network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models </a:t>
            </a:r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6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9356" r="14563"/>
          <a:stretch/>
        </p:blipFill>
        <p:spPr>
          <a:xfrm>
            <a:off x="-1" y="0"/>
            <a:ext cx="9134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golden-ginko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u="sng" dirty="0" smtClean="0"/>
              <a:t>Acknowledgements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213913"/>
            <a:ext cx="7056784" cy="5762625"/>
          </a:xfrm>
        </p:spPr>
        <p:txBody>
          <a:bodyPr/>
          <a:lstStyle/>
          <a:p>
            <a:pPr>
              <a:buNone/>
            </a:pPr>
            <a:r>
              <a:rPr lang="en-AU"/>
              <a:t>Sacha </a:t>
            </a:r>
            <a:r>
              <a:rPr lang="en-AU" smtClean="0"/>
              <a:t>van </a:t>
            </a:r>
            <a:r>
              <a:rPr lang="en-AU"/>
              <a:t>Albada</a:t>
            </a:r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>
              <a:buFontTx/>
              <a:buNone/>
            </a:pPr>
            <a:r>
              <a:rPr lang="en-AU" dirty="0" smtClean="0"/>
              <a:t>	</a:t>
            </a:r>
            <a:r>
              <a:rPr lang="en-AU" smtClean="0"/>
              <a:t>	                 Sam Neymotin</a:t>
            </a:r>
            <a:endParaRPr lang="en-AU" dirty="0" smtClean="0"/>
          </a:p>
          <a:p>
            <a:pPr eaLnBrk="1" hangingPunct="1">
              <a:buFontTx/>
              <a:buNone/>
            </a:pPr>
            <a:endParaRPr lang="en-AU" sz="2000" smtClean="0"/>
          </a:p>
          <a:p>
            <a:pPr>
              <a:buNone/>
            </a:pPr>
            <a:r>
              <a:rPr lang="en-AU" smtClean="0"/>
              <a:t>George Chadderdon</a:t>
            </a:r>
            <a:endParaRPr lang="en-AU"/>
          </a:p>
          <a:p>
            <a:pPr eaLnBrk="1" hangingPunct="1">
              <a:buFontTx/>
              <a:buNone/>
            </a:pPr>
            <a:endParaRPr lang="en-AU" sz="4000" dirty="0" smtClean="0"/>
          </a:p>
          <a:p>
            <a:pPr eaLnBrk="1" hangingPunct="1">
              <a:buFontTx/>
              <a:buNone/>
            </a:pPr>
            <a:r>
              <a:rPr lang="en-AU" smtClean="0"/>
              <a:t>                         Peter Robinson</a:t>
            </a:r>
            <a:endParaRPr lang="en-AU" dirty="0"/>
          </a:p>
          <a:p>
            <a:pPr eaLnBrk="1" hangingPunct="1">
              <a:buFontTx/>
              <a:buNone/>
            </a:pPr>
            <a:endParaRPr lang="en-AU" sz="2000" smtClean="0"/>
          </a:p>
          <a:p>
            <a:pPr eaLnBrk="1" hangingPunct="1">
              <a:buFontTx/>
              <a:buNone/>
            </a:pPr>
            <a:r>
              <a:rPr lang="en-AU" smtClean="0"/>
              <a:t>Bill Lytton</a:t>
            </a:r>
            <a:endParaRPr lang="en-AU"/>
          </a:p>
          <a:p>
            <a:pPr eaLnBrk="1" hangingPunct="1">
              <a:buFontTx/>
              <a:buNone/>
            </a:pPr>
            <a:endParaRPr lang="en-AU" sz="2000" dirty="0" smtClean="0"/>
          </a:p>
          <a:p>
            <a:pPr eaLnBrk="1" hangingPunct="1">
              <a:buFontTx/>
              <a:buNone/>
            </a:pPr>
            <a:endParaRPr lang="en-AU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556792"/>
            <a:ext cx="1815111" cy="2026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7" y="2458933"/>
            <a:ext cx="1361793" cy="21942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4" y="764704"/>
            <a:ext cx="1347926" cy="14432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8" y="4911695"/>
            <a:ext cx="1361792" cy="18179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79" y="4077072"/>
            <a:ext cx="1837919" cy="2062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7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Multiscale modeling</a:t>
            </a:r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29" y="1206500"/>
            <a:ext cx="6573143" cy="5258515"/>
          </a:xfrm>
          <a:ln w="19050"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0" y="1206000"/>
            <a:ext cx="6573143" cy="52585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95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9872" y="1340768"/>
            <a:ext cx="518457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Spiking network model</a:t>
            </a:r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28" y="1600200"/>
            <a:ext cx="4438265" cy="4525963"/>
          </a:xfrm>
        </p:spPr>
      </p:pic>
      <p:sp>
        <p:nvSpPr>
          <p:cNvPr id="3" name="Rectangle 2"/>
          <p:cNvSpPr/>
          <p:nvPr/>
        </p:nvSpPr>
        <p:spPr>
          <a:xfrm>
            <a:off x="251520" y="1340768"/>
            <a:ext cx="29523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latin typeface="Garamond" pitchFamily="18" charset="0"/>
              </a:rPr>
              <a:t>Event-driven </a:t>
            </a:r>
            <a:r>
              <a:rPr lang="en-AU" sz="2800">
                <a:latin typeface="Garamond" pitchFamily="18" charset="0"/>
              </a:rPr>
              <a:t>integrate-and-fire </a:t>
            </a:r>
            <a:r>
              <a:rPr lang="en-AU" sz="2800" smtClean="0">
                <a:latin typeface="Garamond" pitchFamily="18" charset="0"/>
              </a:rPr>
              <a:t>neurons</a:t>
            </a: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>
                <a:latin typeface="Garamond" pitchFamily="18" charset="0"/>
              </a:rPr>
              <a:t>6-layered cortex, 2 thalamic </a:t>
            </a:r>
            <a:r>
              <a:rPr lang="en-AU" sz="2800" smtClean="0">
                <a:latin typeface="Garamond" pitchFamily="18" charset="0"/>
              </a:rPr>
              <a:t>nuclei</a:t>
            </a:r>
            <a:endParaRPr lang="en-AU" sz="2800">
              <a:latin typeface="Garamond" pitchFamily="18" charset="0"/>
            </a:endParaRP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>
                <a:latin typeface="Garamond" pitchFamily="18" charset="0"/>
              </a:rPr>
              <a:t>15 cell </a:t>
            </a:r>
            <a:r>
              <a:rPr lang="en-AU" sz="2800" smtClean="0">
                <a:latin typeface="Garamond" pitchFamily="18" charset="0"/>
              </a:rPr>
              <a:t>types </a:t>
            </a: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latin typeface="Garamond" pitchFamily="18" charset="0"/>
                <a:sym typeface="Symbol"/>
              </a:rPr>
              <a:t></a:t>
            </a:r>
            <a:r>
              <a:rPr lang="en-AU" sz="2800" smtClean="0">
                <a:latin typeface="Garamond" pitchFamily="18" charset="0"/>
              </a:rPr>
              <a:t>5000 neurons</a:t>
            </a:r>
            <a:endParaRPr lang="en-A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367240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AU" sz="2800"/>
              <a:t>A</a:t>
            </a:r>
            <a:r>
              <a:rPr lang="en-AU" sz="2800" smtClean="0"/>
              <a:t>natomy &amp; physiology based </a:t>
            </a:r>
            <a:r>
              <a:rPr lang="en-AU" sz="2800" dirty="0" smtClean="0"/>
              <a:t>on </a:t>
            </a:r>
            <a:r>
              <a:rPr lang="en-AU" sz="2800" smtClean="0"/>
              <a:t>experimental data</a:t>
            </a:r>
          </a:p>
          <a:p>
            <a:pPr>
              <a:spcBef>
                <a:spcPts val="1000"/>
              </a:spcBef>
            </a:pPr>
            <a:r>
              <a:rPr lang="en-AU" sz="2800"/>
              <a:t>Generates realistic </a:t>
            </a:r>
            <a:r>
              <a:rPr lang="en-AU" sz="2800" smtClean="0"/>
              <a:t>dynamics</a:t>
            </a:r>
            <a:endParaRPr lang="en-AU" sz="2800" dirty="0" smtClean="0"/>
          </a:p>
          <a:p>
            <a:pPr>
              <a:spcBef>
                <a:spcPts val="1000"/>
              </a:spcBef>
            </a:pPr>
            <a:r>
              <a:rPr lang="en-AU" sz="2800" dirty="0" smtClean="0"/>
              <a:t>Adaptable to different brain </a:t>
            </a:r>
            <a:r>
              <a:rPr lang="en-AU" sz="2800" smtClean="0"/>
              <a:t>regions depending on cell populations/ connectivities</a:t>
            </a:r>
            <a:endParaRPr lang="en-AU" sz="2800" dirty="0" smtClean="0"/>
          </a:p>
          <a:p>
            <a:pPr>
              <a:spcBef>
                <a:spcPts val="1000"/>
              </a:spcBef>
            </a:pPr>
            <a:r>
              <a:rPr lang="en-AU" sz="2800" smtClean="0"/>
              <a:t>Demonstrated control of </a:t>
            </a:r>
            <a:r>
              <a:rPr lang="en-AU" sz="2800" dirty="0" smtClean="0"/>
              <a:t>virtual arm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5536" y="5301208"/>
            <a:ext cx="4439357" cy="1008112"/>
            <a:chOff x="249033" y="5661248"/>
            <a:chExt cx="4439357" cy="1008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49033" y="5954677"/>
                  <a:ext cx="4439357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A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A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A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A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A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)/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AU" dirty="0">
                    <a:latin typeface="Garamond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33" y="5954677"/>
                  <a:ext cx="4439357" cy="7146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68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47408" y="5661248"/>
              <a:ext cx="1821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latin typeface="Garamond" pitchFamily="18" charset="0"/>
                </a:rPr>
                <a:t>Synaptic input:</a:t>
              </a:r>
              <a:endParaRPr lang="en-AU" sz="2000" b="1" dirty="0">
                <a:latin typeface="Garamond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36096" y="5373216"/>
            <a:ext cx="2917402" cy="857107"/>
            <a:chOff x="6084168" y="4797152"/>
            <a:chExt cx="2917402" cy="857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84168" y="5236003"/>
                  <a:ext cx="2917402" cy="4182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+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A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Δ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−|</m:t>
                            </m:r>
                            <m:r>
                              <a:rPr lang="en-US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|/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AU" dirty="0">
                    <a:latin typeface="Garamond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5236003"/>
                  <a:ext cx="2917402" cy="4182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156176" y="4797152"/>
              <a:ext cx="2163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smtClean="0">
                  <a:latin typeface="Garamond" pitchFamily="18" charset="0"/>
                </a:rPr>
                <a:t>Learning (STDP):</a:t>
              </a:r>
              <a:endParaRPr lang="en-AU" sz="2000" b="1" dirty="0">
                <a:latin typeface="Garamond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Spiking network model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83" y="1484784"/>
            <a:ext cx="3284605" cy="3030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0828" y="4653136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smtClean="0">
                <a:latin typeface="Garamond" pitchFamily="18" charset="0"/>
              </a:rPr>
              <a:t>Chadderdon et al., PLoS ONE 2012</a:t>
            </a:r>
            <a:endParaRPr lang="en-AU" sz="16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Spiking network model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691680" y="2348880"/>
            <a:ext cx="5760640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78" y="2427684"/>
            <a:ext cx="5453141" cy="395364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124744"/>
            <a:ext cx="84249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AU" sz="2800" smtClean="0">
                <a:latin typeface="Garamond" pitchFamily="18" charset="0"/>
              </a:rPr>
              <a:t>Connectivity matrix based on rat, cat, and macaque data</a:t>
            </a:r>
          </a:p>
          <a:p>
            <a:pPr>
              <a:spcBef>
                <a:spcPts val="1000"/>
              </a:spcBef>
            </a:pPr>
            <a:r>
              <a:rPr lang="en-AU" sz="2800" smtClean="0">
                <a:latin typeface="Garamond" pitchFamily="18" charset="0"/>
              </a:rPr>
              <a:t>Strong intralaminar and thalamocortical connectivity </a:t>
            </a:r>
            <a:endParaRPr lang="en-AU" dirty="0">
              <a:latin typeface="Garamon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95736" y="2636912"/>
            <a:ext cx="3816424" cy="3312368"/>
            <a:chOff x="2195736" y="2636912"/>
            <a:chExt cx="3816424" cy="3312368"/>
          </a:xfrm>
        </p:grpSpPr>
        <p:sp>
          <p:nvSpPr>
            <p:cNvPr id="3" name="Oval 2"/>
            <p:cNvSpPr/>
            <p:nvPr/>
          </p:nvSpPr>
          <p:spPr>
            <a:xfrm>
              <a:off x="2195736" y="2636912"/>
              <a:ext cx="1008112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Garamond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987824" y="3356992"/>
              <a:ext cx="1008112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Garamond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56232" y="4077072"/>
              <a:ext cx="153584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Garamond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04048" y="5013176"/>
              <a:ext cx="1008112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Garamond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195736" y="5979115"/>
            <a:ext cx="3528392" cy="41134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268760"/>
            <a:ext cx="6048672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Neural field model</a:t>
            </a:r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63" y="1343088"/>
            <a:ext cx="5504379" cy="4996961"/>
          </a:xfrm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25922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latin typeface="Garamond" pitchFamily="18" charset="0"/>
              </a:rPr>
              <a:t>Continuous firing rate model</a:t>
            </a: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latin typeface="Garamond" pitchFamily="18" charset="0"/>
              </a:rPr>
              <a:t>9 neuronal populations</a:t>
            </a:r>
            <a:endParaRPr lang="en-AU" sz="2800">
              <a:latin typeface="Garamond" pitchFamily="18" charset="0"/>
            </a:endParaRP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latin typeface="Garamond" pitchFamily="18" charset="0"/>
              </a:rPr>
              <a:t>26 connections</a:t>
            </a:r>
          </a:p>
          <a:p>
            <a:pPr marL="285750" indent="-285750">
              <a:spcBef>
                <a:spcPts val="3000"/>
              </a:spcBef>
              <a:buFont typeface="Arial" pitchFamily="34" charset="0"/>
              <a:buChar char="•"/>
            </a:pPr>
            <a:r>
              <a:rPr lang="en-AU" sz="280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Field model activity drives network model</a:t>
            </a:r>
          </a:p>
        </p:txBody>
      </p:sp>
      <p:sp>
        <p:nvSpPr>
          <p:cNvPr id="7" name="Oval 6"/>
          <p:cNvSpPr/>
          <p:nvPr/>
        </p:nvSpPr>
        <p:spPr>
          <a:xfrm>
            <a:off x="3059832" y="1772817"/>
            <a:ext cx="936104" cy="295232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496944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2800" dirty="0" smtClean="0"/>
                  <a:t>Neurons averaged out </a:t>
                </a:r>
                <a:r>
                  <a:rPr lang="en-AU" sz="2800" smtClean="0"/>
                  <a:t>over </a:t>
                </a:r>
                <a:r>
                  <a:rPr lang="en-AU" sz="2800" smtClean="0">
                    <a:sym typeface="Symbol"/>
                  </a:rPr>
                  <a:t>~5</a:t>
                </a:r>
                <a:r>
                  <a:rPr lang="en-AU" sz="2800" smtClean="0"/>
                  <a:t> </a:t>
                </a:r>
                <a:r>
                  <a:rPr lang="en-AU" sz="2800" dirty="0"/>
                  <a:t>c</a:t>
                </a:r>
                <a:r>
                  <a:rPr lang="en-AU" sz="2800" smtClean="0"/>
                  <a:t>m</a:t>
                </a:r>
                <a:r>
                  <a:rPr lang="en-AU" sz="2800" dirty="0" smtClean="0"/>
                  <a:t>, </a:t>
                </a:r>
                <a:r>
                  <a:rPr lang="en-AU" sz="2800" smtClean="0"/>
                  <a:t>allowing whole </a:t>
                </a:r>
                <a:r>
                  <a:rPr lang="en-AU" sz="2800" dirty="0" smtClean="0"/>
                  <a:t>brain to be </a:t>
                </a:r>
                <a:r>
                  <a:rPr lang="en-AU" sz="2800" smtClean="0"/>
                  <a:t>represented by 5x5 grid of </a:t>
                </a:r>
                <a:r>
                  <a:rPr lang="en-AU" sz="2800" dirty="0" smtClean="0"/>
                  <a:t>nodes</a:t>
                </a:r>
              </a:p>
              <a:p>
                <a:r>
                  <a:rPr lang="en-AU" sz="2800" dirty="0" smtClean="0"/>
                  <a:t>Includes major cortical and thalamic </a:t>
                </a:r>
                <a:r>
                  <a:rPr lang="en-AU" sz="2800" smtClean="0"/>
                  <a:t>cell populations, </a:t>
                </a:r>
                <a:r>
                  <a:rPr lang="en-AU" sz="2800" dirty="0" smtClean="0"/>
                  <a:t>plus </a:t>
                </a:r>
                <a:r>
                  <a:rPr lang="en-AU" sz="2800" smtClean="0"/>
                  <a:t>basal ganglia</a:t>
                </a:r>
              </a:p>
              <a:p>
                <a:r>
                  <a:rPr lang="en-AU" sz="2800" smtClean="0"/>
                  <a:t>Demonstrated ability to replicate </a:t>
                </a:r>
                <a:br>
                  <a:rPr lang="en-AU" sz="2800" smtClean="0"/>
                </a:br>
                <a:r>
                  <a:rPr lang="en-AU" sz="2800" smtClean="0"/>
                  <a:t>physiological firing rates and spectra:</a:t>
                </a:r>
                <a:endParaRPr lang="en-AU" sz="2800" dirty="0" smtClean="0"/>
              </a:p>
              <a:p>
                <a:pPr marL="0" indent="0">
                  <a:buNone/>
                </a:pPr>
                <a:endParaRPr lang="en-AU" sz="2000" b="1" smtClean="0"/>
              </a:p>
              <a:p>
                <a:pPr marL="0" indent="0">
                  <a:spcAft>
                    <a:spcPts val="500"/>
                  </a:spcAft>
                  <a:buNone/>
                </a:pPr>
                <a:r>
                  <a:rPr lang="en-AU" sz="2000" b="1" smtClean="0"/>
                  <a:t>Population firing response:</a:t>
                </a:r>
                <a:endParaRPr lang="en-US" sz="2000" i="1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/>
                        </a:rPr>
                        <m:t>𝑄</m:t>
                      </m:r>
                      <m:r>
                        <a:rPr lang="en-AU" sz="2000" b="0" i="1" smtClean="0">
                          <a:latin typeface="Cambria Math"/>
                        </a:rPr>
                        <m:t>(</m:t>
                      </m:r>
                      <m:r>
                        <a:rPr lang="en-AU" sz="2000" b="0" i="1" smtClean="0">
                          <a:latin typeface="Cambria Math"/>
                        </a:rPr>
                        <m:t>𝑡</m:t>
                      </m:r>
                      <m:r>
                        <a:rPr lang="en-AU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/>
                                </a:rPr>
                                <m:t>𝑚𝑎𝑥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/>
                                </a:rPr>
                                <m:t>−(</m:t>
                              </m:r>
                              <m:r>
                                <a:rPr lang="en-AU" sz="2000" b="0" i="1" smtClean="0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AU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AU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AU" sz="2000" b="0" i="1" smtClean="0">
                                  <a:latin typeface="Cambria Math"/>
                                </a:rPr>
                                <m:t>)/</m:t>
                              </m:r>
                              <m:r>
                                <a:rPr lang="en-AU" sz="2000" b="0" i="1" smtClean="0">
                                  <a:latin typeface="Cambria Math"/>
                                </a:rPr>
                                <m:t>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000" b="1" smtClean="0"/>
              </a:p>
              <a:p>
                <a:pPr marL="0" indent="0">
                  <a:buNone/>
                </a:pPr>
                <a:endParaRPr lang="en-AU" sz="2000" b="1" smtClean="0"/>
              </a:p>
              <a:p>
                <a:pPr marL="0" indent="0">
                  <a:buNone/>
                </a:pPr>
                <a:r>
                  <a:rPr lang="en-AU" sz="2000" b="1" smtClean="0"/>
                  <a:t>Transfer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𝑒𝑠𝑛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𝑠𝑟𝑠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𝑒𝑖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𝑒𝑠𝑒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𝑒𝑠𝑟𝑒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496944" cy="5400600"/>
              </a:xfrm>
              <a:blipFill rotWithShape="1">
                <a:blip r:embed="rId2"/>
                <a:stretch>
                  <a:fillRect l="-1220" t="-1919" r="-25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Neural field model</a:t>
            </a: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80" y="2861983"/>
            <a:ext cx="2987792" cy="24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Neural field model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691680" y="2276872"/>
            <a:ext cx="5760640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14" y="2355676"/>
            <a:ext cx="5262468" cy="395364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124744"/>
            <a:ext cx="84249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smtClean="0">
                <a:latin typeface="Garamond" pitchFamily="18" charset="0"/>
              </a:rPr>
              <a:t>Thalamocortical connectivity dominates</a:t>
            </a:r>
            <a:endParaRPr lang="en-AU" sz="2800" smtClean="0">
              <a:latin typeface="Garamond" pitchFamily="18" charset="0"/>
            </a:endParaRPr>
          </a:p>
          <a:p>
            <a:pPr>
              <a:spcBef>
                <a:spcPts val="1000"/>
              </a:spcBef>
            </a:pPr>
            <a:r>
              <a:rPr lang="en-AU" sz="2800" smtClean="0">
                <a:latin typeface="Garamond" pitchFamily="18" charset="0"/>
              </a:rPr>
              <a:t>GPi </a:t>
            </a:r>
            <a:r>
              <a:rPr lang="en-AU" sz="2800" smtClean="0">
                <a:latin typeface="Garamond" pitchFamily="18" charset="0"/>
              </a:rPr>
              <a:t>links basal ganglia to rest of </a:t>
            </a:r>
            <a:r>
              <a:rPr lang="en-AU" sz="2800" smtClean="0">
                <a:latin typeface="Garamond" pitchFamily="18" charset="0"/>
              </a:rPr>
              <a:t>brain</a:t>
            </a:r>
            <a:endParaRPr lang="en-AU" dirty="0"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59832" y="4797153"/>
            <a:ext cx="720080" cy="64807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AU" sz="2800" smtClean="0"/>
              <a:t>Firing rates in the field model drive an ensemble of Poisson processes, which then drive the network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From field to network </a:t>
            </a:r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1547664" y="2492896"/>
            <a:ext cx="6336704" cy="3744416"/>
            <a:chOff x="1547664" y="2060848"/>
            <a:chExt cx="6336704" cy="3744416"/>
          </a:xfrm>
        </p:grpSpPr>
        <p:sp>
          <p:nvSpPr>
            <p:cNvPr id="50" name="Rectangle 49"/>
            <p:cNvSpPr/>
            <p:nvPr/>
          </p:nvSpPr>
          <p:spPr>
            <a:xfrm>
              <a:off x="1547664" y="2060848"/>
              <a:ext cx="6336704" cy="3744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Garamon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0152" y="2379638"/>
              <a:ext cx="1512168" cy="302433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aramond" pitchFamily="18" charset="0"/>
                </a:rPr>
                <a:t>Network</a:t>
              </a:r>
              <a:endPara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23728" y="2672916"/>
              <a:ext cx="828092" cy="2484276"/>
            </a:xfrm>
            <a:prstGeom prst="rect">
              <a:avLst/>
            </a:prstGeom>
            <a:solidFill>
              <a:srgbClr val="77933C">
                <a:alpha val="10196"/>
              </a:srgb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smtClean="0">
                  <a:solidFill>
                    <a:schemeClr val="accent3">
                      <a:lumMod val="75000"/>
                    </a:schemeClr>
                  </a:solidFill>
                  <a:latin typeface="Garamond" pitchFamily="18" charset="0"/>
                </a:rPr>
                <a:t>Field</a:t>
              </a:r>
              <a:endParaRPr lang="en-US" b="1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948264" y="3171726"/>
              <a:ext cx="144016" cy="14401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768244" y="3459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020272" y="446787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68244" y="4755902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60232" y="2739678"/>
              <a:ext cx="144016" cy="14401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156176" y="3099718"/>
              <a:ext cx="144016" cy="14401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88968" y="381979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16216" y="4251846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971926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6236" y="5187950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1760" y="3284984"/>
              <a:ext cx="288032" cy="360040"/>
            </a:xfrm>
            <a:prstGeom prst="rect">
              <a:avLst/>
            </a:prstGeom>
            <a:solidFill>
              <a:schemeClr val="accent3">
                <a:lumMod val="50000"/>
                <a:alpha val="20000"/>
              </a:scheme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i="1" smtClean="0">
                  <a:latin typeface="Garamond" pitchFamily="18" charset="0"/>
                </a:rPr>
                <a:t>p</a:t>
              </a:r>
              <a:r>
                <a:rPr lang="en-US" baseline="-25000" smtClean="0">
                  <a:latin typeface="Garamond" pitchFamily="18" charset="0"/>
                </a:rPr>
                <a:t>1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1760" y="3861048"/>
              <a:ext cx="288032" cy="360040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i="1">
                  <a:latin typeface="Garamond" pitchFamily="18" charset="0"/>
                </a:rPr>
                <a:t>p</a:t>
              </a:r>
              <a:r>
                <a:rPr lang="en-US" baseline="-25000" smtClean="0">
                  <a:latin typeface="Garamond" pitchFamily="18" charset="0"/>
                </a:rPr>
                <a:t>2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1760" y="4437112"/>
              <a:ext cx="288032" cy="360040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i="1">
                  <a:latin typeface="Garamond" pitchFamily="18" charset="0"/>
                </a:rPr>
                <a:t>p</a:t>
              </a:r>
              <a:r>
                <a:rPr lang="en-US" baseline="-25000" smtClean="0">
                  <a:latin typeface="Garamond" pitchFamily="18" charset="0"/>
                </a:rPr>
                <a:t>3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64000" y="2811686"/>
              <a:ext cx="108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64000" y="3079166"/>
              <a:ext cx="108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64000" y="3346646"/>
              <a:ext cx="108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4000" y="3614126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64000" y="3881606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64000" y="4149086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4000" y="4416566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64000" y="4684046"/>
              <a:ext cx="1080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64000" y="4951526"/>
              <a:ext cx="1080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64000" y="5219006"/>
              <a:ext cx="1080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14" idx="3"/>
              <a:endCxn id="17" idx="1"/>
            </p:cNvCxnSpPr>
            <p:nvPr/>
          </p:nvCxnSpPr>
          <p:spPr>
            <a:xfrm flipV="1">
              <a:off x="2699792" y="2865686"/>
              <a:ext cx="1764208" cy="59931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3"/>
              <a:endCxn id="18" idx="1"/>
            </p:cNvCxnSpPr>
            <p:nvPr/>
          </p:nvCxnSpPr>
          <p:spPr>
            <a:xfrm flipV="1">
              <a:off x="2699792" y="3133166"/>
              <a:ext cx="1764208" cy="33183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  <a:endCxn id="19" idx="1"/>
            </p:cNvCxnSpPr>
            <p:nvPr/>
          </p:nvCxnSpPr>
          <p:spPr>
            <a:xfrm flipV="1">
              <a:off x="2699792" y="3400646"/>
              <a:ext cx="1764208" cy="6435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5" idx="3"/>
              <a:endCxn id="20" idx="1"/>
            </p:cNvCxnSpPr>
            <p:nvPr/>
          </p:nvCxnSpPr>
          <p:spPr>
            <a:xfrm flipV="1">
              <a:off x="2699792" y="3668126"/>
              <a:ext cx="1764208" cy="37294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3"/>
              <a:endCxn id="21" idx="1"/>
            </p:cNvCxnSpPr>
            <p:nvPr/>
          </p:nvCxnSpPr>
          <p:spPr>
            <a:xfrm flipV="1">
              <a:off x="2699792" y="3935606"/>
              <a:ext cx="1764208" cy="10546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  <a:endCxn id="22" idx="1"/>
            </p:cNvCxnSpPr>
            <p:nvPr/>
          </p:nvCxnSpPr>
          <p:spPr>
            <a:xfrm>
              <a:off x="2699792" y="4041068"/>
              <a:ext cx="1764208" cy="16201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  <a:endCxn id="23" idx="1"/>
            </p:cNvCxnSpPr>
            <p:nvPr/>
          </p:nvCxnSpPr>
          <p:spPr>
            <a:xfrm>
              <a:off x="2699792" y="4041068"/>
              <a:ext cx="1764208" cy="42949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  <a:endCxn id="24" idx="1"/>
            </p:cNvCxnSpPr>
            <p:nvPr/>
          </p:nvCxnSpPr>
          <p:spPr>
            <a:xfrm>
              <a:off x="2699792" y="4617132"/>
              <a:ext cx="1764208" cy="12091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  <a:endCxn id="25" idx="1"/>
            </p:cNvCxnSpPr>
            <p:nvPr/>
          </p:nvCxnSpPr>
          <p:spPr>
            <a:xfrm>
              <a:off x="2699792" y="4617132"/>
              <a:ext cx="1764208" cy="38839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6" idx="3"/>
              <a:endCxn id="26" idx="1"/>
            </p:cNvCxnSpPr>
            <p:nvPr/>
          </p:nvCxnSpPr>
          <p:spPr>
            <a:xfrm>
              <a:off x="2699792" y="4617132"/>
              <a:ext cx="1764208" cy="65587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7" idx="3"/>
              <a:endCxn id="8" idx="2"/>
            </p:cNvCxnSpPr>
            <p:nvPr/>
          </p:nvCxnSpPr>
          <p:spPr>
            <a:xfrm flipV="1">
              <a:off x="4572000" y="2811686"/>
              <a:ext cx="2088232" cy="540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8" idx="3"/>
              <a:endCxn id="9" idx="2"/>
            </p:cNvCxnSpPr>
            <p:nvPr/>
          </p:nvCxnSpPr>
          <p:spPr>
            <a:xfrm>
              <a:off x="4572000" y="3133166"/>
              <a:ext cx="1584176" cy="3856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9" idx="3"/>
              <a:endCxn id="4" idx="2"/>
            </p:cNvCxnSpPr>
            <p:nvPr/>
          </p:nvCxnSpPr>
          <p:spPr>
            <a:xfrm flipV="1">
              <a:off x="4572000" y="3243734"/>
              <a:ext cx="2376264" cy="156912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0" idx="3"/>
              <a:endCxn id="5" idx="2"/>
            </p:cNvCxnSpPr>
            <p:nvPr/>
          </p:nvCxnSpPr>
          <p:spPr>
            <a:xfrm flipV="1">
              <a:off x="4572000" y="3531766"/>
              <a:ext cx="2196244" cy="13636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3"/>
              <a:endCxn id="10" idx="2"/>
            </p:cNvCxnSpPr>
            <p:nvPr/>
          </p:nvCxnSpPr>
          <p:spPr>
            <a:xfrm flipV="1">
              <a:off x="4572000" y="3891806"/>
              <a:ext cx="1816968" cy="438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2" idx="3"/>
              <a:endCxn id="11" idx="2"/>
            </p:cNvCxnSpPr>
            <p:nvPr/>
          </p:nvCxnSpPr>
          <p:spPr>
            <a:xfrm>
              <a:off x="4572000" y="4203086"/>
              <a:ext cx="1944216" cy="12076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" idx="3"/>
              <a:endCxn id="6" idx="2"/>
            </p:cNvCxnSpPr>
            <p:nvPr/>
          </p:nvCxnSpPr>
          <p:spPr>
            <a:xfrm>
              <a:off x="4572000" y="4470566"/>
              <a:ext cx="2448272" cy="6931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4" idx="3"/>
              <a:endCxn id="7" idx="2"/>
            </p:cNvCxnSpPr>
            <p:nvPr/>
          </p:nvCxnSpPr>
          <p:spPr>
            <a:xfrm>
              <a:off x="4572000" y="4738046"/>
              <a:ext cx="2196244" cy="89864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5" idx="3"/>
              <a:endCxn id="12" idx="2"/>
            </p:cNvCxnSpPr>
            <p:nvPr/>
          </p:nvCxnSpPr>
          <p:spPr>
            <a:xfrm>
              <a:off x="4572000" y="5005526"/>
              <a:ext cx="1728192" cy="38408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6" idx="3"/>
              <a:endCxn id="13" idx="2"/>
            </p:cNvCxnSpPr>
            <p:nvPr/>
          </p:nvCxnSpPr>
          <p:spPr>
            <a:xfrm flipV="1">
              <a:off x="4572000" y="5259958"/>
              <a:ext cx="2124236" cy="13048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77940" y="2379638"/>
              <a:ext cx="1080120" cy="302433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smtClean="0">
                  <a:latin typeface="Garamond" pitchFamily="18" charset="0"/>
                </a:rPr>
                <a:t>Poisson</a:t>
              </a:r>
              <a:endParaRPr lang="en-US" b="1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9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odGaramond">
      <a:majorFont>
        <a:latin typeface="Garamond MT"/>
        <a:ea typeface=""/>
        <a:cs typeface=""/>
      </a:majorFont>
      <a:minorFont>
        <a:latin typeface="Garamond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398</Words>
  <Application>Microsoft Office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Multiscale modeling of cortical information flow in Parkinson's disease</vt:lpstr>
      <vt:lpstr>Multiscale modeling</vt:lpstr>
      <vt:lpstr>Spiking network model</vt:lpstr>
      <vt:lpstr>Spiking network model</vt:lpstr>
      <vt:lpstr>Spiking network model</vt:lpstr>
      <vt:lpstr>Neural field model</vt:lpstr>
      <vt:lpstr>Neural field model</vt:lpstr>
      <vt:lpstr>Neural field model</vt:lpstr>
      <vt:lpstr>From field to network </vt:lpstr>
      <vt:lpstr>From field to network</vt:lpstr>
      <vt:lpstr>Field model dynamics</vt:lpstr>
      <vt:lpstr>Network model dynamics</vt:lpstr>
      <vt:lpstr>Network spectra</vt:lpstr>
      <vt:lpstr>Burst probability</vt:lpstr>
      <vt:lpstr>Granger causality</vt:lpstr>
      <vt:lpstr>Summary</vt:lpstr>
      <vt:lpstr>PowerPoint Presentation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 in the brain</dc:title>
  <dc:creator>Cliff Kerr</dc:creator>
  <cp:lastModifiedBy>cliffk</cp:lastModifiedBy>
  <cp:revision>418</cp:revision>
  <dcterms:created xsi:type="dcterms:W3CDTF">2011-09-03T07:13:05Z</dcterms:created>
  <dcterms:modified xsi:type="dcterms:W3CDTF">2013-07-16T12:54:36Z</dcterms:modified>
</cp:coreProperties>
</file>